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xmsy" initials="s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37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65.xml"/><Relationship Id="rId7" Type="http://schemas.openxmlformats.org/officeDocument/2006/relationships/commentAuthors" Target="commentAuthors.xml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66700" y="426720"/>
            <a:ext cx="113722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/>
              <a:t>状态类型：</a:t>
            </a:r>
            <a:r>
              <a:rPr lang="en-US" altLang="zh-CN" sz="2400"/>
              <a:t>start</a:t>
            </a:r>
            <a:r>
              <a:rPr lang="zh-CN" altLang="en-US" sz="2400"/>
              <a:t>，</a:t>
            </a:r>
            <a:r>
              <a:rPr lang="en-US" altLang="zh-CN" sz="2400"/>
              <a:t>d-un(</a:t>
            </a:r>
            <a:r>
              <a:rPr lang="zh-CN" altLang="en-US" sz="2400"/>
              <a:t>未退位），</a:t>
            </a:r>
            <a:r>
              <a:rPr lang="en-US" altLang="zh-CN" sz="2400"/>
              <a:t>d-c</a:t>
            </a:r>
            <a:r>
              <a:rPr lang="zh-CN" altLang="en-US" sz="2400"/>
              <a:t>（已退位），</a:t>
            </a:r>
            <a:r>
              <a:rPr lang="en-US" altLang="zh-CN" sz="2400"/>
              <a:t>i-c</a:t>
            </a:r>
            <a:r>
              <a:rPr lang="zh-CN" altLang="en-US" sz="2400"/>
              <a:t>（进位），</a:t>
            </a:r>
            <a:r>
              <a:rPr lang="en-US" altLang="zh-CN" sz="2400"/>
              <a:t>transform</a:t>
            </a:r>
            <a:r>
              <a:rPr lang="zh-CN" altLang="en-US" sz="2400"/>
              <a:t>（简写</a:t>
            </a:r>
            <a:r>
              <a:rPr lang="en-US" altLang="zh-CN" sz="2400"/>
              <a:t>tran</a:t>
            </a:r>
            <a:r>
              <a:rPr lang="zh-CN" altLang="en-US" sz="2400"/>
              <a:t>，从数</a:t>
            </a:r>
            <a:r>
              <a:rPr lang="en-US" altLang="zh-CN" sz="2400"/>
              <a:t>B</a:t>
            </a:r>
            <a:r>
              <a:rPr lang="zh-CN" altLang="en-US" sz="2400"/>
              <a:t>移动至数</a:t>
            </a:r>
            <a:r>
              <a:rPr lang="en-US" altLang="zh-CN" sz="2400"/>
              <a:t>A</a:t>
            </a:r>
            <a:r>
              <a:rPr lang="zh-CN" altLang="en-US" sz="2400"/>
              <a:t>），</a:t>
            </a:r>
            <a:r>
              <a:rPr lang="en-US" altLang="zh-CN" sz="2400"/>
              <a:t>back</a:t>
            </a:r>
            <a:r>
              <a:rPr lang="zh-CN" altLang="en-US" sz="2400"/>
              <a:t>（回到数</a:t>
            </a:r>
            <a:r>
              <a:rPr lang="en-US" altLang="zh-CN" sz="2400"/>
              <a:t>B</a:t>
            </a:r>
            <a:r>
              <a:rPr lang="zh-CN" altLang="en-US" sz="2400"/>
              <a:t>），</a:t>
            </a:r>
            <a:r>
              <a:rPr lang="en-US" altLang="zh-CN" sz="2400"/>
              <a:t>halt</a:t>
            </a:r>
            <a:endParaRPr lang="zh-CN" altLang="en-US" sz="2400"/>
          </a:p>
        </p:txBody>
      </p:sp>
      <p:sp>
        <p:nvSpPr>
          <p:cNvPr id="5" name="文本框 4"/>
          <p:cNvSpPr txBox="1"/>
          <p:nvPr/>
        </p:nvSpPr>
        <p:spPr>
          <a:xfrm>
            <a:off x="266700" y="1428750"/>
            <a:ext cx="609346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/>
              <a:t>符号：</a:t>
            </a:r>
            <a:r>
              <a:rPr lang="en-US" altLang="zh-CN" sz="2400"/>
              <a:t>0</a:t>
            </a:r>
            <a:r>
              <a:rPr lang="zh-CN" altLang="en-US" sz="2400"/>
              <a:t>、</a:t>
            </a:r>
            <a:r>
              <a:rPr lang="en-US" altLang="zh-CN" sz="2400"/>
              <a:t>1</a:t>
            </a:r>
            <a:r>
              <a:rPr lang="zh-CN" altLang="en-US" sz="2400"/>
              <a:t>、</a:t>
            </a:r>
            <a:r>
              <a:rPr lang="en-US" altLang="zh-CN" sz="2400"/>
              <a:t>*</a:t>
            </a:r>
            <a:r>
              <a:rPr lang="zh-CN" altLang="en-US" sz="2400"/>
              <a:t>（空白）、</a:t>
            </a:r>
            <a:r>
              <a:rPr lang="en-US" altLang="zh-CN" sz="2400"/>
              <a:t>#</a:t>
            </a:r>
            <a:r>
              <a:rPr lang="zh-CN" altLang="en-US" sz="2400"/>
              <a:t>（数</a:t>
            </a:r>
            <a:r>
              <a:rPr lang="en-US" altLang="zh-CN" sz="2400"/>
              <a:t>A</a:t>
            </a:r>
            <a:r>
              <a:rPr lang="zh-CN" altLang="en-US" sz="2400"/>
              <a:t>数</a:t>
            </a:r>
            <a:r>
              <a:rPr lang="en-US" altLang="zh-CN" sz="2400"/>
              <a:t>B</a:t>
            </a:r>
            <a:r>
              <a:rPr lang="zh-CN" altLang="en-US" sz="2400"/>
              <a:t>间隔）</a:t>
            </a:r>
            <a:endParaRPr lang="zh-CN" altLang="en-US" sz="2400"/>
          </a:p>
        </p:txBody>
      </p:sp>
      <p:graphicFrame>
        <p:nvGraphicFramePr>
          <p:cNvPr id="6" name="表格 5"/>
          <p:cNvGraphicFramePr/>
          <p:nvPr>
            <p:custDataLst>
              <p:tags r:id="rId1"/>
            </p:custDataLst>
          </p:nvPr>
        </p:nvGraphicFramePr>
        <p:xfrm>
          <a:off x="361315" y="2594610"/>
          <a:ext cx="568325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3660"/>
                <a:gridCol w="1379855"/>
                <a:gridCol w="1398270"/>
                <a:gridCol w="1561465"/>
              </a:tblGrid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初始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动作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初始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/>
                        <a:t>动作</a:t>
                      </a:r>
                      <a:endParaRPr lang="zh-CN" alt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(start,*)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(d-un,*,L)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(tran,1)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(tran,1,L)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(d-un,0)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(d-un,0,L)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(tran,#)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(i-c,#,L)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(d-un,1)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(d-c,0,R)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(i-c,0)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(back,1,R)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(d-un,#)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(halt,#)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(i-c,1)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(i-c,0,L)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(d-c,0)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(d-c,1,R)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(i-c,*</a:t>
                      </a:r>
                      <a:r>
                        <a:rPr lang="zh-CN" altLang="en-US"/>
                        <a:t>）</a:t>
                      </a: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(back,1,R)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(d-c,*)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(tran,*,L)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(back,*)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(d-un,*,L)</a:t>
                      </a:r>
                      <a:endParaRPr lang="en-US" altLang="zh-CN"/>
                    </a:p>
                  </a:txBody>
                  <a:tcPr/>
                </a:tc>
              </a:tr>
              <a:tr h="38100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(tran,0)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(tran,0,L)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(back,0/1/#)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(back,0/1/#,R)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7447280" y="1291590"/>
            <a:ext cx="28403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eg.5+3 (101+11)</a:t>
            </a:r>
            <a:endParaRPr lang="en-US" altLang="zh-CN"/>
          </a:p>
        </p:txBody>
      </p:sp>
      <p:graphicFrame>
        <p:nvGraphicFramePr>
          <p:cNvPr id="8" name="表格 7"/>
          <p:cNvGraphicFramePr/>
          <p:nvPr/>
        </p:nvGraphicFramePr>
        <p:xfrm>
          <a:off x="7447280" y="1692910"/>
          <a:ext cx="4337685" cy="43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</a:tblGrid>
              <a:tr h="4368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#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直接箭头连接符 9"/>
          <p:cNvCxnSpPr/>
          <p:nvPr/>
        </p:nvCxnSpPr>
        <p:spPr>
          <a:xfrm flipV="1">
            <a:off x="11501755" y="2058035"/>
            <a:ext cx="36830" cy="489585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表格 10"/>
          <p:cNvGraphicFramePr/>
          <p:nvPr/>
        </p:nvGraphicFramePr>
        <p:xfrm>
          <a:off x="7447280" y="2566035"/>
          <a:ext cx="4337685" cy="43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</a:tblGrid>
              <a:tr h="4368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#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表格 11"/>
          <p:cNvGraphicFramePr/>
          <p:nvPr/>
        </p:nvGraphicFramePr>
        <p:xfrm>
          <a:off x="7447280" y="3244850"/>
          <a:ext cx="4337685" cy="43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</a:tblGrid>
              <a:tr h="4368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#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表格 12"/>
          <p:cNvGraphicFramePr/>
          <p:nvPr/>
        </p:nvGraphicFramePr>
        <p:xfrm>
          <a:off x="7447280" y="4088765"/>
          <a:ext cx="4337685" cy="43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</a:tblGrid>
              <a:tr h="4368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#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表格 13"/>
          <p:cNvGraphicFramePr/>
          <p:nvPr/>
        </p:nvGraphicFramePr>
        <p:xfrm>
          <a:off x="7447280" y="4685030"/>
          <a:ext cx="4337685" cy="43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</a:tblGrid>
              <a:tr h="4368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#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表格 14"/>
          <p:cNvGraphicFramePr/>
          <p:nvPr/>
        </p:nvGraphicFramePr>
        <p:xfrm>
          <a:off x="7447280" y="5558790"/>
          <a:ext cx="4337685" cy="43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  <a:gridCol w="481965"/>
              </a:tblGrid>
              <a:tr h="43688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1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#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0</a:t>
                      </a:r>
                      <a:endParaRPr lang="en-US" altLang="zh-CN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/>
                        <a:t>*</a:t>
                      </a:r>
                      <a:endParaRPr lang="en-US" altLang="zh-CN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文本框 16"/>
          <p:cNvSpPr txBox="1"/>
          <p:nvPr/>
        </p:nvSpPr>
        <p:spPr>
          <a:xfrm>
            <a:off x="6044565" y="2594610"/>
            <a:ext cx="1122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back(1st)</a:t>
            </a:r>
            <a:endParaRPr lang="en-US" altLang="zh-CN"/>
          </a:p>
        </p:txBody>
      </p:sp>
      <p:sp>
        <p:nvSpPr>
          <p:cNvPr id="18" name="文本框 17"/>
          <p:cNvSpPr txBox="1"/>
          <p:nvPr/>
        </p:nvSpPr>
        <p:spPr>
          <a:xfrm>
            <a:off x="6143625" y="3289935"/>
            <a:ext cx="11099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tran(2nd)</a:t>
            </a:r>
            <a:endParaRPr lang="en-US" altLang="zh-CN"/>
          </a:p>
        </p:txBody>
      </p:sp>
      <p:sp>
        <p:nvSpPr>
          <p:cNvPr id="19" name="文本框 18"/>
          <p:cNvSpPr txBox="1"/>
          <p:nvPr/>
        </p:nvSpPr>
        <p:spPr>
          <a:xfrm>
            <a:off x="6099175" y="4164330"/>
            <a:ext cx="119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back(2nd)</a:t>
            </a:r>
            <a:endParaRPr lang="en-US" altLang="zh-CN"/>
          </a:p>
        </p:txBody>
      </p:sp>
      <p:sp>
        <p:nvSpPr>
          <p:cNvPr id="20" name="文本框 19"/>
          <p:cNvSpPr txBox="1"/>
          <p:nvPr/>
        </p:nvSpPr>
        <p:spPr>
          <a:xfrm>
            <a:off x="6169025" y="4719320"/>
            <a:ext cx="10591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tran(3rd)</a:t>
            </a:r>
            <a:endParaRPr lang="en-US" altLang="zh-CN"/>
          </a:p>
        </p:txBody>
      </p:sp>
      <p:sp>
        <p:nvSpPr>
          <p:cNvPr id="21" name="文本框 20"/>
          <p:cNvSpPr txBox="1"/>
          <p:nvPr/>
        </p:nvSpPr>
        <p:spPr>
          <a:xfrm>
            <a:off x="6349365" y="5592445"/>
            <a:ext cx="5511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/>
              <a:t>halt</a:t>
            </a:r>
            <a:endParaRPr lang="en-US" altLang="zh-CN"/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10049510" y="3599180"/>
            <a:ext cx="36830" cy="489585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 flipV="1">
            <a:off x="10049510" y="5069205"/>
            <a:ext cx="36830" cy="489585"/>
          </a:xfrm>
          <a:prstGeom prst="straightConnector1">
            <a:avLst/>
          </a:prstGeom>
          <a:ln w="603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66700" y="6348095"/>
            <a:ext cx="85324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思路：二进制</a:t>
            </a:r>
            <a:r>
              <a:rPr lang="en-US" altLang="zh-CN" b="1"/>
              <a:t>x+y</a:t>
            </a:r>
            <a:r>
              <a:rPr lang="zh-CN" altLang="en-US" b="1"/>
              <a:t>时对于两数位数不好确认，化简为</a:t>
            </a:r>
            <a:r>
              <a:rPr lang="en-US" altLang="zh-CN" b="1"/>
              <a:t>x+1</a:t>
            </a:r>
            <a:r>
              <a:rPr lang="zh-CN" altLang="en-US" b="1"/>
              <a:t>问题和</a:t>
            </a:r>
            <a:r>
              <a:rPr lang="en-US" altLang="zh-CN" b="1"/>
              <a:t>x-1</a:t>
            </a:r>
            <a:r>
              <a:rPr lang="zh-CN" altLang="en-US" b="1"/>
              <a:t>问题</a:t>
            </a:r>
            <a:endParaRPr lang="zh-CN" altLang="en-US" b="1"/>
          </a:p>
        </p:txBody>
      </p:sp>
      <p:sp>
        <p:nvSpPr>
          <p:cNvPr id="25" name="文本框 24"/>
          <p:cNvSpPr txBox="1"/>
          <p:nvPr/>
        </p:nvSpPr>
        <p:spPr>
          <a:xfrm>
            <a:off x="10916285" y="6348095"/>
            <a:ext cx="868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/>
              <a:t>盛蕴涵</a:t>
            </a:r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361315" y="1889125"/>
            <a:ext cx="2091690" cy="583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en-US" altLang="zh-CN" sz="3200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x+y</a:t>
            </a:r>
            <a:r>
              <a:rPr lang="zh-CN" altLang="en-US" sz="3200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图灵机</a:t>
            </a:r>
            <a:endParaRPr lang="zh-CN" altLang="en-US" sz="3200" b="1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UNIT_TABLE_BEAUTIFY" val="smartTable{dedc7d9b-8245-401f-8521-0350a20cd6a6}"/>
  <p:tag name="TABLE_ENDDRAG_ORIGIN_RECT" val="341*34"/>
  <p:tag name="TABLE_ENDDRAG_RECT" val="495*427*341*34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5.xml><?xml version="1.0" encoding="utf-8"?>
<p:tagLst xmlns:p="http://schemas.openxmlformats.org/presentationml/2006/main">
  <p:tag name="COMMONDATA" val="eyJoZGlkIjoiNmQ4NjFmYmJiZWJmZjk3MTBlNzYzODhkZjhhYWFjZTU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</Words>
  <Application>WPS 演示</Application>
  <PresentationFormat>宽屏</PresentationFormat>
  <Paragraphs>194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sxmsy</cp:lastModifiedBy>
  <cp:revision>150</cp:revision>
  <dcterms:created xsi:type="dcterms:W3CDTF">2019-06-19T02:08:00Z</dcterms:created>
  <dcterms:modified xsi:type="dcterms:W3CDTF">2025-09-10T15:05:27Z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2052-11.1.0.12173</vt:lpwstr>
  </property>
  <property fmtid="{D5CDD505-2E9C-101B-9397-08002B2CF9AE}" pid="3" name="ICV">
    <vt:lpwstr>A7011FD52E3348499C80C701294FD0E7</vt:lpwstr>
  </property>
</Properties>
</file>