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6"/>
  </p:notesMasterIdLst>
  <p:handoutMasterIdLst>
    <p:handoutMasterId r:id="rId7"/>
  </p:handoutMasterIdLst>
  <p:sldIdLst>
    <p:sldId id="442" r:id="rId2"/>
    <p:sldId id="443" r:id="rId3"/>
    <p:sldId id="444" r:id="rId4"/>
    <p:sldId id="445" r:id="rId5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7" autoAdjust="0"/>
    <p:restoredTop sz="94660"/>
  </p:normalViewPr>
  <p:slideViewPr>
    <p:cSldViewPr snapToGrid="0">
      <p:cViewPr varScale="1">
        <p:scale>
          <a:sx n="75" d="100"/>
          <a:sy n="75" d="100"/>
        </p:scale>
        <p:origin x="54" y="27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  <a:t>2025/9/11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t>2025/9/11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E177CC-751A-4EFA-9C23-A3F4FE5B8418}" type="datetimeFigureOut">
              <a:rPr lang="zh-CN" altLang="en-US" smtClean="0"/>
              <a:t>2025/9/11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E4555E-4F70-43E6-94F2-27735A969D27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E177CC-751A-4EFA-9C23-A3F4FE5B8418}" type="datetimeFigureOut">
              <a:rPr lang="zh-CN" altLang="en-US" smtClean="0"/>
              <a:t>2025/9/11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E4555E-4F70-43E6-94F2-27735A969D27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E177CC-751A-4EFA-9C23-A3F4FE5B8418}" type="datetimeFigureOut">
              <a:rPr lang="zh-CN" altLang="en-US" smtClean="0"/>
              <a:t>2025/9/11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E4555E-4F70-43E6-94F2-27735A969D27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E177CC-751A-4EFA-9C23-A3F4FE5B8418}" type="datetimeFigureOut">
              <a:rPr lang="zh-CN" altLang="en-US" smtClean="0"/>
              <a:t>2025/9/11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E4555E-4F70-43E6-94F2-27735A969D27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E177CC-751A-4EFA-9C23-A3F4FE5B8418}" type="datetimeFigureOut">
              <a:rPr lang="zh-CN" altLang="en-US" smtClean="0"/>
              <a:t>2025/9/11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E4555E-4F70-43E6-94F2-27735A969D27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E177CC-751A-4EFA-9C23-A3F4FE5B8418}" type="datetimeFigureOut">
              <a:rPr lang="zh-CN" altLang="en-US" smtClean="0"/>
              <a:t>2025/9/11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E4555E-4F70-43E6-94F2-27735A969D27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E177CC-751A-4EFA-9C23-A3F4FE5B8418}" type="datetimeFigureOut">
              <a:rPr lang="zh-CN" altLang="en-US" smtClean="0"/>
              <a:t>2025/9/11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E4555E-4F70-43E6-94F2-27735A969D27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E177CC-751A-4EFA-9C23-A3F4FE5B8418}" type="datetimeFigureOut">
              <a:rPr lang="zh-CN" altLang="en-US" smtClean="0"/>
              <a:t>2025/9/11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E4555E-4F70-43E6-94F2-27735A969D27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E177CC-751A-4EFA-9C23-A3F4FE5B8418}" type="datetimeFigureOut">
              <a:rPr lang="zh-CN" altLang="en-US" smtClean="0"/>
              <a:t>2025/9/11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E4555E-4F70-43E6-94F2-27735A969D27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E177CC-751A-4EFA-9C23-A3F4FE5B8418}" type="datetimeFigureOut">
              <a:rPr lang="zh-CN" altLang="en-US" smtClean="0"/>
              <a:t>2025/9/11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E4555E-4F70-43E6-94F2-27735A969D27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E177CC-751A-4EFA-9C23-A3F4FE5B8418}" type="datetimeFigureOut">
              <a:rPr lang="zh-CN" altLang="en-US" smtClean="0"/>
              <a:t>2025/9/11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E4555E-4F70-43E6-94F2-27735A969D27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E177CC-751A-4EFA-9C23-A3F4FE5B8418}" type="datetimeFigureOut">
              <a:rPr lang="zh-CN" altLang="en-US" smtClean="0"/>
              <a:t>2025/9/11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E4555E-4F70-43E6-94F2-27735A969D27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7"/>
          <p:cNvSpPr txBox="1"/>
          <p:nvPr/>
        </p:nvSpPr>
        <p:spPr>
          <a:xfrm>
            <a:off x="2098448" y="1524632"/>
            <a:ext cx="4570821" cy="38318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1350" dirty="0"/>
              <a:t>规则</a:t>
            </a:r>
          </a:p>
          <a:p>
            <a:endParaRPr lang="zh-CN" altLang="en-US" sz="1350" dirty="0"/>
          </a:p>
          <a:p>
            <a:r>
              <a:rPr lang="zh-CN" altLang="en-US" sz="1350" dirty="0"/>
              <a:t>状态</a:t>
            </a:r>
            <a:r>
              <a:rPr lang="en-US" altLang="zh-CN" sz="1350" dirty="0"/>
              <a:t>                </a:t>
            </a:r>
            <a:r>
              <a:rPr lang="zh-CN" altLang="en-US" sz="1350" dirty="0"/>
              <a:t>操作</a:t>
            </a:r>
          </a:p>
          <a:p>
            <a:r>
              <a:rPr lang="en-US" altLang="zh-CN" sz="1350" dirty="0"/>
              <a:t>start          0 </a:t>
            </a:r>
            <a:r>
              <a:rPr lang="zh-CN" altLang="en-US" sz="1350" dirty="0"/>
              <a:t>， </a:t>
            </a:r>
            <a:r>
              <a:rPr lang="en-US" altLang="zh-CN" sz="1350" dirty="0" err="1"/>
              <a:t>noncarry</a:t>
            </a:r>
            <a:r>
              <a:rPr lang="en-US" altLang="zh-CN" sz="1350" dirty="0"/>
              <a:t>     #  R</a:t>
            </a:r>
          </a:p>
          <a:p>
            <a:r>
              <a:rPr lang="en-US" altLang="zh-CN" sz="1350" dirty="0"/>
              <a:t>start          1</a:t>
            </a:r>
            <a:r>
              <a:rPr lang="zh-CN" altLang="en-US" sz="1350" dirty="0"/>
              <a:t>，   </a:t>
            </a:r>
            <a:r>
              <a:rPr lang="en-US" altLang="zh-CN" sz="1350" dirty="0" err="1"/>
              <a:t>inc</a:t>
            </a:r>
            <a:r>
              <a:rPr lang="en-US" altLang="zh-CN" sz="1350" dirty="0"/>
              <a:t>              #  R</a:t>
            </a:r>
          </a:p>
          <a:p>
            <a:r>
              <a:rPr lang="en-US" altLang="zh-CN" sz="1350" dirty="0" err="1"/>
              <a:t>inc</a:t>
            </a:r>
            <a:r>
              <a:rPr lang="en-US" altLang="zh-CN" sz="1350" dirty="0"/>
              <a:t>            0</a:t>
            </a:r>
            <a:r>
              <a:rPr lang="zh-CN" altLang="en-US" sz="1350" dirty="0"/>
              <a:t>，   </a:t>
            </a:r>
            <a:r>
              <a:rPr lang="en-US" altLang="zh-CN" sz="1350" dirty="0" err="1"/>
              <a:t>noncarry</a:t>
            </a:r>
            <a:r>
              <a:rPr lang="en-US" altLang="zh-CN" sz="1350" dirty="0"/>
              <a:t>     1  R</a:t>
            </a:r>
          </a:p>
          <a:p>
            <a:r>
              <a:rPr lang="en-US" altLang="zh-CN" sz="1350" dirty="0" err="1"/>
              <a:t>inc</a:t>
            </a:r>
            <a:r>
              <a:rPr lang="en-US" altLang="zh-CN" sz="1350" dirty="0"/>
              <a:t>            1,      carry           0  R</a:t>
            </a:r>
          </a:p>
          <a:p>
            <a:r>
              <a:rPr lang="en-US" altLang="zh-CN" sz="1350" dirty="0" err="1"/>
              <a:t>noncarry</a:t>
            </a:r>
            <a:r>
              <a:rPr lang="en-US" altLang="zh-CN" sz="1350" dirty="0"/>
              <a:t>   0</a:t>
            </a:r>
            <a:r>
              <a:rPr lang="zh-CN" altLang="en-US" sz="1350" dirty="0"/>
              <a:t>，   </a:t>
            </a:r>
            <a:r>
              <a:rPr lang="en-US" altLang="zh-CN" sz="1350" dirty="0" err="1"/>
              <a:t>noncarry</a:t>
            </a:r>
            <a:r>
              <a:rPr lang="en-US" altLang="zh-CN" sz="1350" dirty="0"/>
              <a:t>     0  R</a:t>
            </a:r>
          </a:p>
          <a:p>
            <a:r>
              <a:rPr lang="en-US" altLang="zh-CN" sz="1350" dirty="0" err="1"/>
              <a:t>noncarry</a:t>
            </a:r>
            <a:r>
              <a:rPr lang="en-US" altLang="zh-CN" sz="1350" dirty="0"/>
              <a:t>  1 </a:t>
            </a:r>
            <a:r>
              <a:rPr lang="zh-CN" altLang="en-US" sz="1350" dirty="0"/>
              <a:t>，  </a:t>
            </a:r>
            <a:r>
              <a:rPr lang="en-US" altLang="zh-CN" sz="1350" dirty="0" err="1"/>
              <a:t>noncarry</a:t>
            </a:r>
            <a:r>
              <a:rPr lang="en-US" altLang="zh-CN" sz="1350" dirty="0"/>
              <a:t>     1  R</a:t>
            </a:r>
          </a:p>
          <a:p>
            <a:r>
              <a:rPr lang="en-US" altLang="zh-CN" sz="1350" dirty="0" err="1"/>
              <a:t>noncarry</a:t>
            </a:r>
            <a:r>
              <a:rPr lang="en-US" altLang="zh-CN" sz="1350" dirty="0"/>
              <a:t>   #</a:t>
            </a:r>
            <a:r>
              <a:rPr lang="zh-CN" altLang="en-US" sz="1350" dirty="0"/>
              <a:t>，  </a:t>
            </a:r>
            <a:r>
              <a:rPr lang="en-US" altLang="zh-CN" sz="1350" dirty="0" err="1"/>
              <a:t>noncarrys</a:t>
            </a:r>
            <a:r>
              <a:rPr lang="en-US" altLang="zh-CN" sz="1350" dirty="0"/>
              <a:t>    #  R</a:t>
            </a:r>
          </a:p>
          <a:p>
            <a:r>
              <a:rPr lang="en-US" altLang="zh-CN" sz="1350" dirty="0"/>
              <a:t>carry         #</a:t>
            </a:r>
            <a:r>
              <a:rPr lang="zh-CN" altLang="en-US" sz="1350" dirty="0"/>
              <a:t>，  </a:t>
            </a:r>
            <a:r>
              <a:rPr lang="en-US" altLang="zh-CN" sz="1350" dirty="0"/>
              <a:t>ins               #  R</a:t>
            </a:r>
          </a:p>
          <a:p>
            <a:r>
              <a:rPr lang="en-US" altLang="zh-CN" sz="1350" dirty="0"/>
              <a:t>ins            0</a:t>
            </a:r>
            <a:r>
              <a:rPr lang="zh-CN" altLang="en-US" sz="1350" dirty="0"/>
              <a:t>，   </a:t>
            </a:r>
            <a:r>
              <a:rPr lang="en-US" altLang="zh-CN" sz="1350" dirty="0" err="1"/>
              <a:t>noncarrys</a:t>
            </a:r>
            <a:r>
              <a:rPr lang="en-US" altLang="zh-CN" sz="1350" dirty="0"/>
              <a:t>   1   H</a:t>
            </a:r>
          </a:p>
          <a:p>
            <a:r>
              <a:rPr lang="en-US" altLang="zh-CN" sz="1350" dirty="0"/>
              <a:t>ins            1</a:t>
            </a:r>
            <a:r>
              <a:rPr lang="zh-CN" altLang="en-US" sz="1350" dirty="0"/>
              <a:t>，   </a:t>
            </a:r>
            <a:r>
              <a:rPr lang="en-US" altLang="zh-CN" sz="1350" dirty="0" err="1"/>
              <a:t>carrys</a:t>
            </a:r>
            <a:r>
              <a:rPr lang="en-US" altLang="zh-CN" sz="1350" dirty="0"/>
              <a:t>         0   H</a:t>
            </a:r>
          </a:p>
          <a:p>
            <a:r>
              <a:rPr lang="en-US" altLang="zh-CN" sz="1350" dirty="0"/>
              <a:t>ins            *</a:t>
            </a:r>
            <a:r>
              <a:rPr lang="zh-CN" altLang="en-US" sz="1350" dirty="0"/>
              <a:t>，   </a:t>
            </a:r>
            <a:r>
              <a:rPr lang="en-US" altLang="zh-CN" sz="1350" dirty="0" err="1"/>
              <a:t>noncarrys</a:t>
            </a:r>
            <a:r>
              <a:rPr lang="en-US" altLang="zh-CN" sz="1350" dirty="0"/>
              <a:t>   1   R</a:t>
            </a:r>
          </a:p>
          <a:p>
            <a:r>
              <a:rPr lang="en-US" altLang="zh-CN" sz="1350" dirty="0" err="1"/>
              <a:t>carrys</a:t>
            </a:r>
            <a:r>
              <a:rPr lang="en-US" altLang="zh-CN" sz="1350" dirty="0"/>
              <a:t>       0</a:t>
            </a:r>
            <a:r>
              <a:rPr lang="zh-CN" altLang="en-US" sz="1350" dirty="0"/>
              <a:t>，  </a:t>
            </a:r>
            <a:r>
              <a:rPr lang="en-US" altLang="zh-CN" sz="1350" dirty="0"/>
              <a:t>carry           #   R</a:t>
            </a:r>
          </a:p>
          <a:p>
            <a:r>
              <a:rPr lang="en-US" altLang="zh-CN" sz="1350" dirty="0" err="1"/>
              <a:t>noncarrys</a:t>
            </a:r>
            <a:r>
              <a:rPr lang="en-US" altLang="zh-CN" sz="1350" dirty="0"/>
              <a:t> 1</a:t>
            </a:r>
            <a:r>
              <a:rPr lang="zh-CN" altLang="en-US" sz="1350" dirty="0"/>
              <a:t>， </a:t>
            </a:r>
            <a:r>
              <a:rPr lang="en-US" altLang="zh-CN" sz="1350" dirty="0" err="1"/>
              <a:t>inc</a:t>
            </a:r>
            <a:r>
              <a:rPr lang="en-US" altLang="zh-CN" sz="1350" dirty="0"/>
              <a:t>               #   R</a:t>
            </a:r>
          </a:p>
          <a:p>
            <a:r>
              <a:rPr lang="en-US" altLang="zh-CN" sz="1350" dirty="0" err="1"/>
              <a:t>noncarrys</a:t>
            </a:r>
            <a:r>
              <a:rPr lang="en-US" altLang="zh-CN" sz="1350" dirty="0"/>
              <a:t> *</a:t>
            </a:r>
            <a:r>
              <a:rPr lang="zh-CN" altLang="en-US" sz="1350" dirty="0"/>
              <a:t>， </a:t>
            </a:r>
            <a:r>
              <a:rPr lang="en-US" altLang="zh-CN" sz="1350" dirty="0" err="1"/>
              <a:t>noncarry</a:t>
            </a:r>
            <a:r>
              <a:rPr lang="en-US" altLang="zh-CN" sz="1350" dirty="0"/>
              <a:t>      *    halt</a:t>
            </a:r>
          </a:p>
          <a:p>
            <a:r>
              <a:rPr lang="en-US" altLang="zh-CN" sz="1350" dirty="0"/>
              <a:t>halt           *</a:t>
            </a:r>
            <a:r>
              <a:rPr lang="zh-CN" altLang="en-US" sz="1350" dirty="0"/>
              <a:t>， 停机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5870490" y="1765472"/>
            <a:ext cx="4745216" cy="279307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zh-CN" altLang="en-US" sz="1350" dirty="0"/>
          </a:p>
          <a:p>
            <a:r>
              <a:rPr lang="zh-CN" altLang="en-US" sz="1350" dirty="0"/>
              <a:t>控制器 </a:t>
            </a:r>
          </a:p>
          <a:p>
            <a:r>
              <a:rPr lang="en-US" altLang="zh-CN" sz="1350" dirty="0"/>
              <a:t>start      </a:t>
            </a:r>
            <a:r>
              <a:rPr lang="zh-CN" altLang="en-US" sz="1350" dirty="0"/>
              <a:t>（开始</a:t>
            </a:r>
            <a:r>
              <a:rPr lang="en-US" altLang="zh-CN" sz="1350" dirty="0"/>
              <a:t>)</a:t>
            </a:r>
          </a:p>
          <a:p>
            <a:r>
              <a:rPr lang="en-US" altLang="zh-CN" sz="1350" dirty="0"/>
              <a:t>halt         (</a:t>
            </a:r>
            <a:r>
              <a:rPr lang="zh-CN" altLang="en-US" sz="1350" dirty="0"/>
              <a:t>停机）</a:t>
            </a:r>
            <a:endParaRPr lang="en-US" altLang="zh-CN" sz="1350" dirty="0"/>
          </a:p>
          <a:p>
            <a:r>
              <a:rPr lang="en-US" altLang="zh-CN" sz="1350" dirty="0"/>
              <a:t>carry     </a:t>
            </a:r>
            <a:r>
              <a:rPr lang="zh-CN" altLang="en-US" sz="1350" dirty="0"/>
              <a:t>（进位）</a:t>
            </a:r>
            <a:endParaRPr lang="en-US" altLang="zh-CN" sz="1350" dirty="0"/>
          </a:p>
          <a:p>
            <a:r>
              <a:rPr lang="en-US" altLang="zh-CN" sz="1350" dirty="0" err="1"/>
              <a:t>noncarry</a:t>
            </a:r>
            <a:r>
              <a:rPr lang="zh-CN" altLang="en-US" sz="1350" dirty="0"/>
              <a:t>（不进位）</a:t>
            </a:r>
            <a:endParaRPr lang="en-US" altLang="zh-CN" sz="1350" dirty="0"/>
          </a:p>
          <a:p>
            <a:r>
              <a:rPr lang="en-US" altLang="zh-CN" sz="1350" dirty="0"/>
              <a:t>inc         </a:t>
            </a:r>
            <a:r>
              <a:rPr lang="zh-CN" altLang="en-US" sz="1350" dirty="0"/>
              <a:t>（增加）</a:t>
            </a:r>
            <a:endParaRPr lang="en-US" altLang="zh-CN" sz="1350" dirty="0"/>
          </a:p>
          <a:p>
            <a:r>
              <a:rPr lang="en-US" altLang="zh-CN" sz="1350" dirty="0"/>
              <a:t>ins         </a:t>
            </a:r>
            <a:r>
              <a:rPr lang="zh-CN" altLang="en-US" sz="1350" dirty="0"/>
              <a:t>（用以区分增加）</a:t>
            </a:r>
            <a:endParaRPr lang="en-US" altLang="zh-CN" sz="1350" dirty="0"/>
          </a:p>
          <a:p>
            <a:r>
              <a:rPr lang="en-US" altLang="zh-CN" sz="1350" dirty="0"/>
              <a:t>carrys    </a:t>
            </a:r>
            <a:r>
              <a:rPr lang="zh-CN" altLang="en-US" sz="1350" dirty="0"/>
              <a:t>（用以区分进位）</a:t>
            </a:r>
            <a:endParaRPr lang="en-US" altLang="zh-CN" sz="1350" dirty="0"/>
          </a:p>
          <a:p>
            <a:r>
              <a:rPr lang="en-US" altLang="zh-CN" sz="1350" dirty="0" err="1"/>
              <a:t>noncarrys</a:t>
            </a:r>
            <a:r>
              <a:rPr lang="zh-CN" altLang="en-US" sz="1350" dirty="0"/>
              <a:t>（用以区分不进位）</a:t>
            </a:r>
            <a:endParaRPr lang="en-US" altLang="zh-CN" sz="1350" dirty="0"/>
          </a:p>
          <a:p>
            <a:r>
              <a:rPr lang="en-US" altLang="zh-CN" sz="1350" dirty="0"/>
              <a:t>R              (</a:t>
            </a:r>
            <a:r>
              <a:rPr lang="zh-CN" altLang="en-US" sz="1350" dirty="0"/>
              <a:t>读写头右移）</a:t>
            </a:r>
          </a:p>
          <a:p>
            <a:r>
              <a:rPr lang="en-US" altLang="zh-CN" sz="1350" dirty="0"/>
              <a:t>H           </a:t>
            </a:r>
            <a:r>
              <a:rPr lang="zh-CN" altLang="en-US" sz="1350" dirty="0"/>
              <a:t>（读写头不动）</a:t>
            </a:r>
            <a:endParaRPr lang="en-US" altLang="zh-CN" sz="1350" dirty="0"/>
          </a:p>
          <a:p>
            <a:r>
              <a:rPr lang="en-US" altLang="zh-CN" sz="1350" dirty="0"/>
              <a:t>#              </a:t>
            </a:r>
            <a:r>
              <a:rPr lang="zh-CN" altLang="en-US" sz="1350" dirty="0"/>
              <a:t>（空白）</a:t>
            </a: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FE4B594D-8335-4C37-A8CA-1DC779630999}"/>
              </a:ext>
            </a:extLst>
          </p:cNvPr>
          <p:cNvSpPr txBox="1"/>
          <p:nvPr/>
        </p:nvSpPr>
        <p:spPr>
          <a:xfrm>
            <a:off x="9573915" y="143616"/>
            <a:ext cx="11176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by</a:t>
            </a:r>
            <a:r>
              <a:rPr lang="zh-CN" altLang="en-US" dirty="0"/>
              <a:t>康雅玲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1932547" y="1228203"/>
            <a:ext cx="2613455" cy="50783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dirty="0"/>
              <a:t>图灵机实现</a:t>
            </a:r>
            <a:r>
              <a:rPr lang="en-US" altLang="zh-CN" dirty="0" err="1"/>
              <a:t>x+y</a:t>
            </a:r>
            <a:endParaRPr lang="en-US" altLang="zh-CN" dirty="0"/>
          </a:p>
          <a:p>
            <a:r>
              <a:rPr lang="zh-CN" altLang="en-US" dirty="0"/>
              <a:t>首先我们要输入</a:t>
            </a:r>
            <a:r>
              <a:rPr lang="en-US" altLang="zh-CN" dirty="0"/>
              <a:t>x</a:t>
            </a:r>
            <a:r>
              <a:rPr lang="zh-CN" altLang="en-US" dirty="0"/>
              <a:t>，</a:t>
            </a:r>
            <a:r>
              <a:rPr lang="en-US" altLang="zh-CN" dirty="0"/>
              <a:t>y</a:t>
            </a:r>
            <a:r>
              <a:rPr lang="zh-CN" altLang="en-US" dirty="0"/>
              <a:t>，</a:t>
            </a:r>
            <a:endParaRPr lang="en-US" altLang="zh-CN" dirty="0"/>
          </a:p>
          <a:p>
            <a:r>
              <a:rPr lang="zh-CN" altLang="en-US" dirty="0"/>
              <a:t>假设是以二进制，</a:t>
            </a:r>
            <a:endParaRPr lang="en-US" altLang="zh-CN" dirty="0"/>
          </a:p>
          <a:p>
            <a:r>
              <a:rPr lang="zh-CN" altLang="en-US" dirty="0"/>
              <a:t>如果</a:t>
            </a:r>
            <a:r>
              <a:rPr lang="en-US" altLang="zh-CN" dirty="0"/>
              <a:t>x</a:t>
            </a:r>
            <a:r>
              <a:rPr lang="zh-CN" altLang="en-US" dirty="0"/>
              <a:t>是</a:t>
            </a:r>
            <a:r>
              <a:rPr lang="en-US" altLang="zh-CN" dirty="0"/>
              <a:t>5</a:t>
            </a:r>
            <a:r>
              <a:rPr lang="zh-CN" altLang="en-US" dirty="0"/>
              <a:t>，则表示“</a:t>
            </a:r>
            <a:r>
              <a:rPr lang="en-US" altLang="zh-CN" dirty="0">
                <a:solidFill>
                  <a:schemeClr val="accent6"/>
                </a:solidFill>
              </a:rPr>
              <a:t>0</a:t>
            </a:r>
            <a:r>
              <a:rPr lang="en-US" altLang="zh-CN" dirty="0">
                <a:solidFill>
                  <a:schemeClr val="accent5">
                    <a:lumMod val="75000"/>
                  </a:schemeClr>
                </a:solidFill>
              </a:rPr>
              <a:t>1</a:t>
            </a:r>
            <a:r>
              <a:rPr lang="en-US" altLang="zh-CN" dirty="0">
                <a:solidFill>
                  <a:schemeClr val="accent2"/>
                </a:solidFill>
              </a:rPr>
              <a:t>0</a:t>
            </a:r>
            <a:r>
              <a:rPr lang="en-US" altLang="zh-CN" dirty="0">
                <a:solidFill>
                  <a:srgbClr val="FF0000"/>
                </a:solidFill>
              </a:rPr>
              <a:t>1</a:t>
            </a:r>
            <a:r>
              <a:rPr lang="en-US" altLang="zh-CN" dirty="0"/>
              <a:t>”</a:t>
            </a:r>
            <a:r>
              <a:rPr lang="zh-CN" altLang="en-US" dirty="0"/>
              <a:t>，如果</a:t>
            </a:r>
            <a:r>
              <a:rPr lang="en-US" altLang="zh-CN" dirty="0"/>
              <a:t>y</a:t>
            </a:r>
            <a:r>
              <a:rPr lang="zh-CN" altLang="en-US" dirty="0"/>
              <a:t>是</a:t>
            </a:r>
            <a:r>
              <a:rPr lang="en-US" altLang="zh-CN" dirty="0"/>
              <a:t>9</a:t>
            </a:r>
            <a:r>
              <a:rPr lang="zh-CN" altLang="en-US" dirty="0"/>
              <a:t>，则表示“</a:t>
            </a:r>
            <a:r>
              <a:rPr lang="en-US" altLang="zh-CN" dirty="0">
                <a:solidFill>
                  <a:schemeClr val="accent6"/>
                </a:solidFill>
              </a:rPr>
              <a:t>1</a:t>
            </a:r>
            <a:r>
              <a:rPr lang="en-US" altLang="zh-CN" dirty="0">
                <a:solidFill>
                  <a:schemeClr val="accent5">
                    <a:lumMod val="75000"/>
                  </a:schemeClr>
                </a:solidFill>
              </a:rPr>
              <a:t>0</a:t>
            </a:r>
            <a:r>
              <a:rPr lang="en-US" altLang="zh-CN" dirty="0">
                <a:solidFill>
                  <a:schemeClr val="accent2"/>
                </a:solidFill>
              </a:rPr>
              <a:t>0</a:t>
            </a:r>
            <a:r>
              <a:rPr lang="en-US" altLang="zh-CN" dirty="0">
                <a:solidFill>
                  <a:srgbClr val="FF0000"/>
                </a:solidFill>
              </a:rPr>
              <a:t>1</a:t>
            </a:r>
            <a:r>
              <a:rPr lang="en-US" altLang="zh-CN" dirty="0"/>
              <a:t>”</a:t>
            </a:r>
            <a:r>
              <a:rPr lang="zh-CN" altLang="en-US" dirty="0"/>
              <a:t>，我们将俩数相加，结果为</a:t>
            </a:r>
            <a:r>
              <a:rPr lang="en-US" altLang="zh-CN" dirty="0"/>
              <a:t>14</a:t>
            </a:r>
            <a:r>
              <a:rPr lang="zh-CN" altLang="en-US" dirty="0"/>
              <a:t>，则表示为“</a:t>
            </a:r>
            <a:r>
              <a:rPr lang="en-US" altLang="zh-CN" dirty="0"/>
              <a:t>1110”</a:t>
            </a:r>
            <a:r>
              <a:rPr lang="zh-CN" altLang="en-US" dirty="0"/>
              <a:t>，</a:t>
            </a:r>
            <a:endParaRPr lang="en-US" altLang="zh-CN" dirty="0"/>
          </a:p>
          <a:p>
            <a:r>
              <a:rPr lang="zh-CN" altLang="en-US" dirty="0"/>
              <a:t>那么我们首先需要在读写带上的方格上显示</a:t>
            </a:r>
            <a:r>
              <a:rPr lang="en-US" altLang="zh-CN" dirty="0"/>
              <a:t>x</a:t>
            </a:r>
            <a:r>
              <a:rPr lang="zh-CN" altLang="en-US" dirty="0"/>
              <a:t>、</a:t>
            </a:r>
            <a:r>
              <a:rPr lang="en-US" altLang="zh-CN" dirty="0"/>
              <a:t>y</a:t>
            </a:r>
            <a:r>
              <a:rPr lang="zh-CN" altLang="en-US" dirty="0"/>
              <a:t>，我们以</a:t>
            </a:r>
            <a:r>
              <a:rPr lang="en-US" altLang="zh-CN" dirty="0"/>
              <a:t>#</a:t>
            </a:r>
            <a:r>
              <a:rPr lang="zh-CN" altLang="en-US" dirty="0"/>
              <a:t>（空格）作为分隔号，两个</a:t>
            </a:r>
            <a:r>
              <a:rPr lang="en-US" altLang="zh-CN" dirty="0"/>
              <a:t>#</a:t>
            </a:r>
            <a:r>
              <a:rPr lang="zh-CN" altLang="en-US" dirty="0"/>
              <a:t>之间分别填写相同指数级的数，最后在前面加上俩个*，</a:t>
            </a:r>
            <a:r>
              <a:rPr lang="en-US" altLang="zh-CN" dirty="0"/>
              <a:t>x</a:t>
            </a:r>
            <a:r>
              <a:rPr lang="zh-CN" altLang="en-US" dirty="0"/>
              <a:t>、</a:t>
            </a:r>
            <a:r>
              <a:rPr lang="en-US" altLang="zh-CN" dirty="0"/>
              <a:t>y</a:t>
            </a:r>
            <a:r>
              <a:rPr lang="zh-CN" altLang="en-US">
                <a:sym typeface="+mn-ea"/>
              </a:rPr>
              <a:t>从左往右按高位到低位的顺序排列</a:t>
            </a:r>
            <a:r>
              <a:rPr lang="zh-CN" altLang="en-US" dirty="0"/>
              <a:t>则表示为</a:t>
            </a:r>
            <a:r>
              <a:rPr lang="en-US" altLang="zh-CN" dirty="0"/>
              <a:t>—— </a:t>
            </a:r>
            <a:r>
              <a:rPr lang="en-US" altLang="zh-CN" dirty="0">
                <a:solidFill>
                  <a:srgbClr val="FF0000"/>
                </a:solidFill>
              </a:rPr>
              <a:t>#11#00#10#01**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4731454" y="2331445"/>
            <a:ext cx="5066270" cy="369331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dirty="0"/>
              <a:t>首先状态为</a:t>
            </a:r>
            <a:r>
              <a:rPr lang="en-US" altLang="zh-CN" dirty="0"/>
              <a:t>”start</a:t>
            </a:r>
            <a:r>
              <a:rPr lang="zh-CN" altLang="en-US" dirty="0"/>
              <a:t>，</a:t>
            </a:r>
            <a:r>
              <a:rPr lang="en-US" altLang="zh-CN" dirty="0"/>
              <a:t>1”</a:t>
            </a:r>
            <a:r>
              <a:rPr lang="zh-CN" altLang="en-US" dirty="0"/>
              <a:t>，操作为“</a:t>
            </a:r>
            <a:r>
              <a:rPr lang="en-US" altLang="zh-CN" dirty="0" err="1"/>
              <a:t>inc</a:t>
            </a:r>
            <a:r>
              <a:rPr lang="zh-CN" altLang="en-US" dirty="0"/>
              <a:t>，</a:t>
            </a:r>
            <a:r>
              <a:rPr lang="en-US" altLang="zh-CN" dirty="0"/>
              <a:t>#</a:t>
            </a:r>
            <a:r>
              <a:rPr lang="zh-CN" altLang="en-US" dirty="0"/>
              <a:t>，</a:t>
            </a:r>
            <a:r>
              <a:rPr lang="en-US" altLang="zh-CN" dirty="0"/>
              <a:t>R</a:t>
            </a:r>
            <a:r>
              <a:rPr lang="zh-CN" altLang="en-US" dirty="0"/>
              <a:t>”，</a:t>
            </a:r>
          </a:p>
          <a:p>
            <a:r>
              <a:rPr lang="en-US" altLang="zh-CN" dirty="0"/>
              <a:t>x</a:t>
            </a:r>
            <a:r>
              <a:rPr lang="zh-CN" altLang="en-US" dirty="0"/>
              <a:t>、</a:t>
            </a:r>
            <a:r>
              <a:rPr lang="en-US" altLang="zh-CN" dirty="0"/>
              <a:t>y</a:t>
            </a:r>
            <a:r>
              <a:rPr lang="zh-CN" altLang="en-US" dirty="0"/>
              <a:t>变成</a:t>
            </a:r>
            <a:r>
              <a:rPr lang="en-US" altLang="zh-CN" dirty="0"/>
              <a:t>“##1#00#10#01**”</a:t>
            </a:r>
            <a:r>
              <a:rPr lang="zh-CN" altLang="en-US" dirty="0"/>
              <a:t> </a:t>
            </a:r>
            <a:endParaRPr lang="en-US" altLang="zh-CN" dirty="0"/>
          </a:p>
          <a:p>
            <a:r>
              <a:rPr lang="zh-CN" altLang="en-US" dirty="0"/>
              <a:t>状态为“</a:t>
            </a:r>
            <a:r>
              <a:rPr lang="en-US" altLang="zh-CN" dirty="0"/>
              <a:t>Inc</a:t>
            </a:r>
            <a:r>
              <a:rPr lang="zh-CN" altLang="en-US" dirty="0"/>
              <a:t>，</a:t>
            </a:r>
            <a:r>
              <a:rPr lang="en-US" altLang="zh-CN" dirty="0"/>
              <a:t>1”</a:t>
            </a:r>
            <a:r>
              <a:rPr lang="zh-CN" altLang="en-US" dirty="0"/>
              <a:t>，操作为“</a:t>
            </a:r>
            <a:r>
              <a:rPr lang="en-US" altLang="zh-CN" dirty="0"/>
              <a:t>carry</a:t>
            </a:r>
            <a:r>
              <a:rPr lang="zh-CN" altLang="en-US" dirty="0"/>
              <a:t>，</a:t>
            </a:r>
            <a:r>
              <a:rPr lang="en-US" altLang="zh-CN" dirty="0"/>
              <a:t>0</a:t>
            </a:r>
            <a:r>
              <a:rPr lang="zh-CN" altLang="en-US" dirty="0"/>
              <a:t>，</a:t>
            </a:r>
            <a:r>
              <a:rPr lang="en-US" altLang="zh-CN" dirty="0"/>
              <a:t>R</a:t>
            </a:r>
            <a:r>
              <a:rPr lang="zh-CN" altLang="en-US" dirty="0"/>
              <a:t>”，</a:t>
            </a:r>
          </a:p>
          <a:p>
            <a:r>
              <a:rPr lang="en-US" altLang="zh-CN" dirty="0"/>
              <a:t>x</a:t>
            </a:r>
            <a:r>
              <a:rPr lang="zh-CN" altLang="en-US" dirty="0"/>
              <a:t>、</a:t>
            </a:r>
            <a:r>
              <a:rPr lang="en-US" altLang="zh-CN" dirty="0"/>
              <a:t>y</a:t>
            </a:r>
            <a:r>
              <a:rPr lang="zh-CN" altLang="en-US" dirty="0"/>
              <a:t>变成</a:t>
            </a:r>
            <a:r>
              <a:rPr lang="en-US" altLang="zh-CN" dirty="0"/>
              <a:t>”##0#00#10#01**”</a:t>
            </a:r>
          </a:p>
          <a:p>
            <a:r>
              <a:rPr lang="zh-CN" altLang="en-US" dirty="0"/>
              <a:t>状态为“</a:t>
            </a:r>
            <a:r>
              <a:rPr lang="en-US" altLang="zh-CN" dirty="0"/>
              <a:t>carry</a:t>
            </a:r>
            <a:r>
              <a:rPr lang="zh-CN" altLang="en-US" dirty="0"/>
              <a:t>，</a:t>
            </a:r>
            <a:r>
              <a:rPr lang="en-US" altLang="zh-CN" dirty="0"/>
              <a:t>#”,</a:t>
            </a:r>
            <a:r>
              <a:rPr lang="zh-CN" altLang="en-US" dirty="0"/>
              <a:t>操作为“</a:t>
            </a:r>
            <a:r>
              <a:rPr lang="en-US" altLang="zh-CN" dirty="0"/>
              <a:t>ins, #, R</a:t>
            </a:r>
            <a:r>
              <a:rPr lang="zh-CN" altLang="en-US" dirty="0"/>
              <a:t>”</a:t>
            </a:r>
          </a:p>
          <a:p>
            <a:r>
              <a:rPr lang="en-US" altLang="zh-CN" dirty="0"/>
              <a:t>x</a:t>
            </a:r>
            <a:r>
              <a:rPr lang="zh-CN" altLang="en-US" dirty="0"/>
              <a:t>、</a:t>
            </a:r>
            <a:r>
              <a:rPr lang="en-US" altLang="zh-CN" dirty="0"/>
              <a:t>y</a:t>
            </a:r>
            <a:r>
              <a:rPr lang="zh-CN" altLang="en-US" dirty="0"/>
              <a:t>变成</a:t>
            </a:r>
            <a:r>
              <a:rPr lang="en-US" altLang="zh-CN" dirty="0"/>
              <a:t>”##0#00#10#01**”</a:t>
            </a:r>
          </a:p>
          <a:p>
            <a:r>
              <a:rPr lang="zh-CN" altLang="en-US" dirty="0"/>
              <a:t>状态为“</a:t>
            </a:r>
            <a:r>
              <a:rPr lang="en-US" altLang="zh-CN" dirty="0"/>
              <a:t>ins</a:t>
            </a:r>
            <a:r>
              <a:rPr lang="zh-CN" altLang="en-US" dirty="0"/>
              <a:t>，</a:t>
            </a:r>
            <a:r>
              <a:rPr lang="en-US" altLang="zh-CN" dirty="0"/>
              <a:t>0”</a:t>
            </a:r>
            <a:r>
              <a:rPr lang="zh-CN" altLang="en-US" dirty="0"/>
              <a:t>，操作为“</a:t>
            </a:r>
            <a:r>
              <a:rPr lang="en-US" altLang="zh-CN" dirty="0" err="1"/>
              <a:t>noncarrys</a:t>
            </a:r>
            <a:r>
              <a:rPr lang="zh-CN" altLang="en-US" dirty="0"/>
              <a:t>，</a:t>
            </a:r>
            <a:r>
              <a:rPr lang="en-US" altLang="zh-CN" dirty="0"/>
              <a:t>1</a:t>
            </a:r>
            <a:r>
              <a:rPr lang="zh-CN" altLang="en-US" dirty="0"/>
              <a:t>，</a:t>
            </a:r>
            <a:r>
              <a:rPr lang="en-US" altLang="zh-CN" dirty="0"/>
              <a:t>H</a:t>
            </a:r>
            <a:r>
              <a:rPr lang="zh-CN" altLang="en-US" dirty="0"/>
              <a:t>”，</a:t>
            </a:r>
          </a:p>
          <a:p>
            <a:r>
              <a:rPr lang="en-US" altLang="zh-CN" dirty="0"/>
              <a:t>x</a:t>
            </a:r>
            <a:r>
              <a:rPr lang="zh-CN" altLang="en-US" dirty="0"/>
              <a:t>、</a:t>
            </a:r>
            <a:r>
              <a:rPr lang="en-US" altLang="zh-CN" dirty="0"/>
              <a:t>y</a:t>
            </a:r>
            <a:r>
              <a:rPr lang="zh-CN" altLang="en-US" dirty="0"/>
              <a:t>变成</a:t>
            </a:r>
            <a:r>
              <a:rPr lang="en-US" altLang="zh-CN" dirty="0"/>
              <a:t>“##0#10#10#01**”</a:t>
            </a:r>
          </a:p>
          <a:p>
            <a:r>
              <a:rPr lang="zh-CN" altLang="en-US" dirty="0"/>
              <a:t>状态为“</a:t>
            </a:r>
            <a:r>
              <a:rPr lang="en-US" altLang="zh-CN" dirty="0" err="1"/>
              <a:t>noncarrys</a:t>
            </a:r>
            <a:r>
              <a:rPr lang="zh-CN" altLang="en-US" dirty="0"/>
              <a:t>，</a:t>
            </a:r>
            <a:r>
              <a:rPr lang="en-US" altLang="zh-CN" dirty="0"/>
              <a:t>1”</a:t>
            </a:r>
            <a:r>
              <a:rPr lang="zh-CN" altLang="en-US" dirty="0"/>
              <a:t>，操作为“</a:t>
            </a:r>
            <a:r>
              <a:rPr lang="en-US" altLang="zh-CN" dirty="0"/>
              <a:t>inc</a:t>
            </a:r>
            <a:r>
              <a:rPr lang="zh-CN" altLang="en-US" dirty="0"/>
              <a:t>，</a:t>
            </a:r>
            <a:r>
              <a:rPr lang="en-US" altLang="zh-CN" dirty="0"/>
              <a:t>#</a:t>
            </a:r>
            <a:r>
              <a:rPr lang="zh-CN" altLang="en-US" dirty="0"/>
              <a:t>，</a:t>
            </a:r>
            <a:r>
              <a:rPr lang="en-US" altLang="zh-CN" dirty="0"/>
              <a:t> R</a:t>
            </a:r>
            <a:r>
              <a:rPr lang="zh-CN" altLang="en-US" dirty="0"/>
              <a:t>”，</a:t>
            </a:r>
          </a:p>
          <a:p>
            <a:r>
              <a:rPr lang="en-US" altLang="zh-CN" dirty="0">
                <a:sym typeface="+mn-ea"/>
              </a:rPr>
              <a:t>x</a:t>
            </a:r>
            <a:r>
              <a:rPr lang="zh-CN" altLang="en-US" dirty="0">
                <a:sym typeface="+mn-ea"/>
              </a:rPr>
              <a:t>、</a:t>
            </a:r>
            <a:r>
              <a:rPr lang="en-US" altLang="zh-CN" dirty="0">
                <a:sym typeface="+mn-ea"/>
              </a:rPr>
              <a:t>y</a:t>
            </a:r>
            <a:r>
              <a:rPr lang="zh-CN" altLang="en-US" dirty="0">
                <a:sym typeface="+mn-ea"/>
              </a:rPr>
              <a:t>变成</a:t>
            </a:r>
            <a:r>
              <a:rPr lang="en-US" altLang="zh-CN" dirty="0">
                <a:sym typeface="+mn-ea"/>
              </a:rPr>
              <a:t>“##0##0#10#01**”</a:t>
            </a:r>
            <a:endParaRPr lang="en-US" altLang="zh-CN" dirty="0"/>
          </a:p>
          <a:p>
            <a:r>
              <a:rPr lang="zh-CN" altLang="en-US" dirty="0"/>
              <a:t>状态为“</a:t>
            </a:r>
            <a:r>
              <a:rPr lang="en-US" altLang="zh-CN" dirty="0" err="1"/>
              <a:t>inc</a:t>
            </a:r>
            <a:r>
              <a:rPr lang="zh-CN" altLang="en-US" dirty="0"/>
              <a:t>，</a:t>
            </a:r>
            <a:r>
              <a:rPr lang="en-US" altLang="zh-CN" dirty="0"/>
              <a:t>0”</a:t>
            </a:r>
            <a:r>
              <a:rPr lang="zh-CN" altLang="en-US" dirty="0"/>
              <a:t>，操作为“</a:t>
            </a:r>
            <a:r>
              <a:rPr lang="en-US" altLang="zh-CN" dirty="0" err="1"/>
              <a:t>noncarry</a:t>
            </a:r>
            <a:r>
              <a:rPr lang="zh-CN" altLang="en-US" dirty="0"/>
              <a:t>，</a:t>
            </a:r>
            <a:r>
              <a:rPr lang="en-US" altLang="zh-CN" dirty="0"/>
              <a:t>1</a:t>
            </a:r>
            <a:r>
              <a:rPr lang="zh-CN" altLang="en-US" dirty="0"/>
              <a:t>，</a:t>
            </a:r>
            <a:r>
              <a:rPr lang="en-US" altLang="zh-CN" dirty="0"/>
              <a:t>R</a:t>
            </a:r>
            <a:r>
              <a:rPr lang="zh-CN" altLang="en-US" dirty="0"/>
              <a:t>”，</a:t>
            </a:r>
          </a:p>
          <a:p>
            <a:r>
              <a:rPr lang="en-US" altLang="zh-CN" dirty="0">
                <a:sym typeface="+mn-ea"/>
              </a:rPr>
              <a:t>x</a:t>
            </a:r>
            <a:r>
              <a:rPr lang="zh-CN" altLang="en-US" dirty="0">
                <a:sym typeface="+mn-ea"/>
              </a:rPr>
              <a:t>、</a:t>
            </a:r>
            <a:r>
              <a:rPr lang="en-US" altLang="zh-CN" dirty="0">
                <a:sym typeface="+mn-ea"/>
              </a:rPr>
              <a:t>y</a:t>
            </a:r>
            <a:r>
              <a:rPr lang="zh-CN" altLang="en-US" dirty="0">
                <a:sym typeface="+mn-ea"/>
              </a:rPr>
              <a:t>变成</a:t>
            </a:r>
            <a:r>
              <a:rPr lang="en-US" altLang="zh-CN" dirty="0">
                <a:sym typeface="+mn-ea"/>
              </a:rPr>
              <a:t>“##0##1#10#01**”</a:t>
            </a:r>
            <a:endParaRPr lang="en-US" altLang="zh-CN" dirty="0"/>
          </a:p>
          <a:p>
            <a:endParaRPr lang="zh-CN" altLang="en-US" dirty="0"/>
          </a:p>
        </p:txBody>
      </p:sp>
      <p:sp>
        <p:nvSpPr>
          <p:cNvPr id="6" name="文本框 5"/>
          <p:cNvSpPr txBox="1"/>
          <p:nvPr/>
        </p:nvSpPr>
        <p:spPr>
          <a:xfrm>
            <a:off x="6285368" y="1015073"/>
            <a:ext cx="35124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err="1"/>
              <a:t>x+y</a:t>
            </a:r>
            <a:r>
              <a:rPr lang="zh-CN" altLang="en-US" dirty="0"/>
              <a:t>实现具体实例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4779169" y="1490664"/>
            <a:ext cx="5162074" cy="1235869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zh-CN" altLang="en-US" sz="1350"/>
              <a:t>状态的描述为</a:t>
            </a:r>
            <a:r>
              <a:rPr lang="en-US" altLang="zh-CN" sz="1350"/>
              <a:t>“</a:t>
            </a:r>
            <a:r>
              <a:rPr lang="zh-CN" altLang="en-US" sz="1350"/>
              <a:t>控制器，读写带方格的数字</a:t>
            </a:r>
            <a:r>
              <a:rPr lang="en-US" altLang="zh-CN" sz="1350"/>
              <a:t>’</a:t>
            </a:r>
          </a:p>
          <a:p>
            <a:r>
              <a:rPr lang="zh-CN" altLang="en-US" sz="1350"/>
              <a:t>操作的描述为</a:t>
            </a:r>
            <a:r>
              <a:rPr lang="en-US" altLang="zh-CN" sz="1350"/>
              <a:t>”</a:t>
            </a:r>
            <a:r>
              <a:rPr lang="zh-CN" altLang="en-US" sz="1350"/>
              <a:t>下一个状态的控制器，下一个状态里该格显示的数，读写头的移动方式</a:t>
            </a:r>
            <a:r>
              <a:rPr lang="en-US" altLang="zh-CN" sz="1350"/>
              <a:t>“</a:t>
            </a: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E5189DD5-9EB9-40CB-B61B-528C1A780ACE}"/>
              </a:ext>
            </a:extLst>
          </p:cNvPr>
          <p:cNvSpPr txBox="1"/>
          <p:nvPr/>
        </p:nvSpPr>
        <p:spPr>
          <a:xfrm>
            <a:off x="9573915" y="143616"/>
            <a:ext cx="11176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by</a:t>
            </a:r>
            <a:r>
              <a:rPr lang="zh-CN" altLang="en-US" dirty="0"/>
              <a:t>康雅玲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1838802" y="2310766"/>
            <a:ext cx="8683943" cy="3289459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zh-CN" altLang="en-US" dirty="0">
                <a:sym typeface="+mn-ea"/>
              </a:rPr>
              <a:t>状态为“</a:t>
            </a:r>
            <a:r>
              <a:rPr lang="en-US" altLang="zh-CN" dirty="0" err="1">
                <a:sym typeface="+mn-ea"/>
              </a:rPr>
              <a:t>inc</a:t>
            </a:r>
            <a:r>
              <a:rPr lang="zh-CN" altLang="en-US" dirty="0">
                <a:sym typeface="+mn-ea"/>
              </a:rPr>
              <a:t>，</a:t>
            </a:r>
            <a:r>
              <a:rPr lang="en-US" altLang="zh-CN" dirty="0">
                <a:sym typeface="+mn-ea"/>
              </a:rPr>
              <a:t>0”</a:t>
            </a:r>
            <a:r>
              <a:rPr lang="zh-CN" altLang="en-US" dirty="0">
                <a:sym typeface="+mn-ea"/>
              </a:rPr>
              <a:t>，操作为“</a:t>
            </a:r>
            <a:r>
              <a:rPr lang="en-US" altLang="zh-CN" dirty="0" err="1">
                <a:sym typeface="+mn-ea"/>
              </a:rPr>
              <a:t>noncarry</a:t>
            </a:r>
            <a:r>
              <a:rPr lang="zh-CN" altLang="en-US" dirty="0">
                <a:sym typeface="+mn-ea"/>
              </a:rPr>
              <a:t>，</a:t>
            </a:r>
            <a:r>
              <a:rPr lang="en-US" altLang="zh-CN" dirty="0">
                <a:sym typeface="+mn-ea"/>
              </a:rPr>
              <a:t>1</a:t>
            </a:r>
            <a:r>
              <a:rPr lang="zh-CN" altLang="en-US" dirty="0">
                <a:sym typeface="+mn-ea"/>
              </a:rPr>
              <a:t>，</a:t>
            </a:r>
            <a:r>
              <a:rPr lang="en-US" altLang="zh-CN" dirty="0">
                <a:sym typeface="+mn-ea"/>
              </a:rPr>
              <a:t>R</a:t>
            </a:r>
            <a:r>
              <a:rPr lang="zh-CN" altLang="en-US" dirty="0">
                <a:sym typeface="+mn-ea"/>
              </a:rPr>
              <a:t>”，</a:t>
            </a:r>
          </a:p>
          <a:p>
            <a:r>
              <a:rPr lang="en-US" altLang="zh-CN" dirty="0">
                <a:sym typeface="+mn-ea"/>
              </a:rPr>
              <a:t>“x</a:t>
            </a:r>
            <a:r>
              <a:rPr lang="zh-CN" altLang="en-US" dirty="0">
                <a:sym typeface="+mn-ea"/>
              </a:rPr>
              <a:t>、</a:t>
            </a:r>
            <a:r>
              <a:rPr lang="en-US" altLang="zh-CN" dirty="0">
                <a:sym typeface="+mn-ea"/>
              </a:rPr>
              <a:t>y</a:t>
            </a:r>
            <a:r>
              <a:rPr lang="zh-CN" altLang="en-US" dirty="0">
                <a:sym typeface="+mn-ea"/>
              </a:rPr>
              <a:t>变成</a:t>
            </a:r>
            <a:r>
              <a:rPr lang="en-US" altLang="zh-CN" dirty="0">
                <a:sym typeface="+mn-ea"/>
              </a:rPr>
              <a:t>“##0##1##1#01**”</a:t>
            </a:r>
            <a:endParaRPr lang="en-US" altLang="zh-CN" dirty="0"/>
          </a:p>
          <a:p>
            <a:r>
              <a:rPr lang="zh-CN" altLang="en-US" dirty="0">
                <a:sym typeface="+mn-ea"/>
              </a:rPr>
              <a:t>状态为“</a:t>
            </a:r>
            <a:r>
              <a:rPr lang="en-US" altLang="zh-CN" dirty="0" err="1">
                <a:sym typeface="+mn-ea"/>
              </a:rPr>
              <a:t>noncarry</a:t>
            </a:r>
            <a:r>
              <a:rPr lang="zh-CN" altLang="en-US" dirty="0">
                <a:sym typeface="+mn-ea"/>
              </a:rPr>
              <a:t>，</a:t>
            </a:r>
            <a:r>
              <a:rPr lang="en-US" altLang="zh-CN" dirty="0">
                <a:sym typeface="+mn-ea"/>
              </a:rPr>
              <a:t>#”</a:t>
            </a:r>
            <a:r>
              <a:rPr lang="zh-CN" altLang="en-US" dirty="0">
                <a:sym typeface="+mn-ea"/>
              </a:rPr>
              <a:t>，操作为“</a:t>
            </a:r>
            <a:r>
              <a:rPr lang="en-US" altLang="zh-CN" dirty="0" err="1">
                <a:sym typeface="+mn-ea"/>
              </a:rPr>
              <a:t>noncarrys</a:t>
            </a:r>
            <a:r>
              <a:rPr lang="zh-CN" altLang="en-US" dirty="0">
                <a:sym typeface="+mn-ea"/>
              </a:rPr>
              <a:t>，</a:t>
            </a:r>
            <a:r>
              <a:rPr lang="en-US" altLang="zh-CN" dirty="0">
                <a:sym typeface="+mn-ea"/>
              </a:rPr>
              <a:t>#</a:t>
            </a:r>
            <a:r>
              <a:rPr lang="zh-CN" altLang="en-US" dirty="0">
                <a:sym typeface="+mn-ea"/>
              </a:rPr>
              <a:t>，</a:t>
            </a:r>
            <a:r>
              <a:rPr lang="en-US" altLang="zh-CN" dirty="0">
                <a:sym typeface="+mn-ea"/>
              </a:rPr>
              <a:t>R</a:t>
            </a:r>
            <a:r>
              <a:rPr lang="zh-CN" altLang="en-US" dirty="0">
                <a:sym typeface="+mn-ea"/>
              </a:rPr>
              <a:t>”，</a:t>
            </a:r>
          </a:p>
          <a:p>
            <a:r>
              <a:rPr lang="en-US" altLang="zh-CN" dirty="0">
                <a:sym typeface="+mn-ea"/>
              </a:rPr>
              <a:t>“x</a:t>
            </a:r>
            <a:r>
              <a:rPr lang="zh-CN" altLang="en-US" dirty="0">
                <a:sym typeface="+mn-ea"/>
              </a:rPr>
              <a:t>、</a:t>
            </a:r>
            <a:r>
              <a:rPr lang="en-US" altLang="zh-CN" dirty="0">
                <a:sym typeface="+mn-ea"/>
              </a:rPr>
              <a:t>y</a:t>
            </a:r>
            <a:r>
              <a:rPr lang="zh-CN" altLang="en-US" dirty="0">
                <a:sym typeface="+mn-ea"/>
              </a:rPr>
              <a:t>变成</a:t>
            </a:r>
            <a:r>
              <a:rPr lang="en-US" altLang="zh-CN" dirty="0">
                <a:sym typeface="+mn-ea"/>
              </a:rPr>
              <a:t>“##0##1##1#01**”</a:t>
            </a:r>
            <a:endParaRPr lang="en-US" altLang="zh-CN" dirty="0"/>
          </a:p>
          <a:p>
            <a:r>
              <a:rPr lang="zh-CN" altLang="en-US" dirty="0">
                <a:sym typeface="+mn-ea"/>
              </a:rPr>
              <a:t>状态为“</a:t>
            </a:r>
            <a:r>
              <a:rPr lang="en-US" altLang="zh-CN" dirty="0" err="1">
                <a:sym typeface="+mn-ea"/>
              </a:rPr>
              <a:t>noncarrys</a:t>
            </a:r>
            <a:r>
              <a:rPr lang="zh-CN" altLang="en-US" dirty="0">
                <a:sym typeface="+mn-ea"/>
              </a:rPr>
              <a:t>，</a:t>
            </a:r>
            <a:r>
              <a:rPr lang="en-US" altLang="zh-CN" dirty="0">
                <a:sym typeface="+mn-ea"/>
              </a:rPr>
              <a:t>0”</a:t>
            </a:r>
            <a:r>
              <a:rPr lang="zh-CN" altLang="en-US" dirty="0">
                <a:sym typeface="+mn-ea"/>
              </a:rPr>
              <a:t>，操作为“</a:t>
            </a:r>
            <a:r>
              <a:rPr lang="en-US" altLang="zh-CN" dirty="0" err="1">
                <a:sym typeface="+mn-ea"/>
              </a:rPr>
              <a:t>noncarry</a:t>
            </a:r>
            <a:r>
              <a:rPr lang="zh-CN" altLang="en-US" dirty="0">
                <a:sym typeface="+mn-ea"/>
              </a:rPr>
              <a:t>，</a:t>
            </a:r>
            <a:r>
              <a:rPr lang="en-US" altLang="zh-CN" dirty="0">
                <a:sym typeface="+mn-ea"/>
              </a:rPr>
              <a:t>#</a:t>
            </a:r>
            <a:r>
              <a:rPr lang="zh-CN" altLang="en-US" dirty="0">
                <a:sym typeface="+mn-ea"/>
              </a:rPr>
              <a:t>，</a:t>
            </a:r>
            <a:r>
              <a:rPr lang="en-US" altLang="zh-CN" dirty="0">
                <a:sym typeface="+mn-ea"/>
              </a:rPr>
              <a:t>R</a:t>
            </a:r>
            <a:r>
              <a:rPr lang="zh-CN" altLang="en-US" dirty="0">
                <a:sym typeface="+mn-ea"/>
              </a:rPr>
              <a:t>”，</a:t>
            </a:r>
          </a:p>
          <a:p>
            <a:r>
              <a:rPr lang="en-US" altLang="zh-CN" dirty="0">
                <a:sym typeface="+mn-ea"/>
              </a:rPr>
              <a:t>“x</a:t>
            </a:r>
            <a:r>
              <a:rPr lang="zh-CN" altLang="en-US" dirty="0">
                <a:sym typeface="+mn-ea"/>
              </a:rPr>
              <a:t>、</a:t>
            </a:r>
            <a:r>
              <a:rPr lang="en-US" altLang="zh-CN" dirty="0">
                <a:sym typeface="+mn-ea"/>
              </a:rPr>
              <a:t>y</a:t>
            </a:r>
            <a:r>
              <a:rPr lang="zh-CN" altLang="en-US" dirty="0">
                <a:sym typeface="+mn-ea"/>
              </a:rPr>
              <a:t>变成</a:t>
            </a:r>
            <a:r>
              <a:rPr lang="en-US" altLang="zh-CN" dirty="0">
                <a:sym typeface="+mn-ea"/>
              </a:rPr>
              <a:t>“##0##1##1##1**”</a:t>
            </a:r>
            <a:endParaRPr lang="en-US" altLang="zh-CN" dirty="0"/>
          </a:p>
          <a:p>
            <a:r>
              <a:rPr lang="zh-CN" altLang="en-US" dirty="0">
                <a:sym typeface="+mn-ea"/>
              </a:rPr>
              <a:t>状态为“</a:t>
            </a:r>
            <a:r>
              <a:rPr lang="en-US" altLang="zh-CN" dirty="0" err="1">
                <a:sym typeface="+mn-ea"/>
              </a:rPr>
              <a:t>noncarry</a:t>
            </a:r>
            <a:r>
              <a:rPr lang="zh-CN" altLang="en-US" dirty="0">
                <a:sym typeface="+mn-ea"/>
              </a:rPr>
              <a:t>，</a:t>
            </a:r>
            <a:r>
              <a:rPr lang="en-US" altLang="zh-CN" dirty="0">
                <a:sym typeface="+mn-ea"/>
              </a:rPr>
              <a:t>1”</a:t>
            </a:r>
            <a:r>
              <a:rPr lang="zh-CN" altLang="en-US" dirty="0">
                <a:sym typeface="+mn-ea"/>
              </a:rPr>
              <a:t>，操作为“</a:t>
            </a:r>
            <a:r>
              <a:rPr lang="en-US" altLang="zh-CN" dirty="0" err="1">
                <a:sym typeface="+mn-ea"/>
              </a:rPr>
              <a:t>noncarry</a:t>
            </a:r>
            <a:r>
              <a:rPr lang="zh-CN" altLang="en-US" dirty="0">
                <a:sym typeface="+mn-ea"/>
              </a:rPr>
              <a:t>，</a:t>
            </a:r>
            <a:r>
              <a:rPr lang="en-US" altLang="zh-CN" dirty="0">
                <a:sym typeface="+mn-ea"/>
              </a:rPr>
              <a:t>1</a:t>
            </a:r>
            <a:r>
              <a:rPr lang="zh-CN" altLang="en-US" dirty="0">
                <a:sym typeface="+mn-ea"/>
              </a:rPr>
              <a:t>，</a:t>
            </a:r>
            <a:r>
              <a:rPr lang="en-US" altLang="zh-CN" dirty="0">
                <a:sym typeface="+mn-ea"/>
              </a:rPr>
              <a:t>R</a:t>
            </a:r>
            <a:r>
              <a:rPr lang="zh-CN" altLang="en-US" dirty="0">
                <a:sym typeface="+mn-ea"/>
              </a:rPr>
              <a:t>”，</a:t>
            </a:r>
          </a:p>
          <a:p>
            <a:r>
              <a:rPr lang="en-US" altLang="zh-CN" dirty="0">
                <a:sym typeface="+mn-ea"/>
              </a:rPr>
              <a:t>“x</a:t>
            </a:r>
            <a:r>
              <a:rPr lang="zh-CN" altLang="en-US" dirty="0">
                <a:sym typeface="+mn-ea"/>
              </a:rPr>
              <a:t>、</a:t>
            </a:r>
            <a:r>
              <a:rPr lang="en-US" altLang="zh-CN" dirty="0">
                <a:sym typeface="+mn-ea"/>
              </a:rPr>
              <a:t>y</a:t>
            </a:r>
            <a:r>
              <a:rPr lang="zh-CN" altLang="en-US" dirty="0">
                <a:sym typeface="+mn-ea"/>
              </a:rPr>
              <a:t>变成</a:t>
            </a:r>
            <a:r>
              <a:rPr lang="en-US" altLang="zh-CN" dirty="0">
                <a:sym typeface="+mn-ea"/>
              </a:rPr>
              <a:t>“##0##1##1##1**”</a:t>
            </a:r>
            <a:endParaRPr lang="en-US" altLang="zh-CN" dirty="0"/>
          </a:p>
          <a:p>
            <a:r>
              <a:rPr lang="zh-CN" altLang="en-US" dirty="0">
                <a:sym typeface="+mn-ea"/>
              </a:rPr>
              <a:t>状态为“</a:t>
            </a:r>
            <a:r>
              <a:rPr lang="en-US" altLang="zh-CN" dirty="0" err="1">
                <a:sym typeface="+mn-ea"/>
              </a:rPr>
              <a:t>noncarry</a:t>
            </a:r>
            <a:r>
              <a:rPr lang="zh-CN" altLang="en-US" dirty="0">
                <a:sym typeface="+mn-ea"/>
              </a:rPr>
              <a:t>，</a:t>
            </a:r>
            <a:r>
              <a:rPr lang="en-US" altLang="zh-CN" dirty="0">
                <a:sym typeface="+mn-ea"/>
              </a:rPr>
              <a:t>#”</a:t>
            </a:r>
            <a:r>
              <a:rPr lang="zh-CN" altLang="en-US" dirty="0">
                <a:sym typeface="+mn-ea"/>
              </a:rPr>
              <a:t>，操作为“</a:t>
            </a:r>
            <a:r>
              <a:rPr lang="en-US" altLang="zh-CN" dirty="0" err="1">
                <a:sym typeface="+mn-ea"/>
              </a:rPr>
              <a:t>noncarrys</a:t>
            </a:r>
            <a:r>
              <a:rPr lang="zh-CN" altLang="en-US" dirty="0">
                <a:sym typeface="+mn-ea"/>
              </a:rPr>
              <a:t>，</a:t>
            </a:r>
            <a:r>
              <a:rPr lang="en-US" altLang="zh-CN" dirty="0">
                <a:sym typeface="+mn-ea"/>
              </a:rPr>
              <a:t>#</a:t>
            </a:r>
            <a:r>
              <a:rPr lang="zh-CN" altLang="en-US" dirty="0">
                <a:sym typeface="+mn-ea"/>
              </a:rPr>
              <a:t>，</a:t>
            </a:r>
            <a:r>
              <a:rPr lang="en-US" altLang="zh-CN" dirty="0">
                <a:sym typeface="+mn-ea"/>
              </a:rPr>
              <a:t>R</a:t>
            </a:r>
            <a:r>
              <a:rPr lang="zh-CN" altLang="en-US" dirty="0">
                <a:sym typeface="+mn-ea"/>
              </a:rPr>
              <a:t>”，</a:t>
            </a:r>
          </a:p>
          <a:p>
            <a:r>
              <a:rPr lang="en-US" altLang="zh-CN" dirty="0">
                <a:sym typeface="+mn-ea"/>
              </a:rPr>
              <a:t>“x</a:t>
            </a:r>
            <a:r>
              <a:rPr lang="zh-CN" altLang="en-US" dirty="0">
                <a:sym typeface="+mn-ea"/>
              </a:rPr>
              <a:t>、</a:t>
            </a:r>
            <a:r>
              <a:rPr lang="en-US" altLang="zh-CN" dirty="0">
                <a:sym typeface="+mn-ea"/>
              </a:rPr>
              <a:t>y</a:t>
            </a:r>
            <a:r>
              <a:rPr lang="zh-CN" altLang="en-US" dirty="0">
                <a:sym typeface="+mn-ea"/>
              </a:rPr>
              <a:t>变成</a:t>
            </a:r>
            <a:r>
              <a:rPr lang="en-US" altLang="zh-CN" dirty="0">
                <a:sym typeface="+mn-ea"/>
              </a:rPr>
              <a:t>“##0##1##1##1**”</a:t>
            </a:r>
            <a:endParaRPr lang="en-US" altLang="zh-CN" dirty="0"/>
          </a:p>
          <a:p>
            <a:r>
              <a:rPr lang="zh-CN" altLang="en-US" dirty="0">
                <a:sym typeface="+mn-ea"/>
              </a:rPr>
              <a:t>状态为“</a:t>
            </a:r>
            <a:r>
              <a:rPr lang="en-US" altLang="zh-CN" dirty="0" err="1">
                <a:sym typeface="+mn-ea"/>
              </a:rPr>
              <a:t>noncarrys</a:t>
            </a:r>
            <a:r>
              <a:rPr lang="zh-CN" altLang="en-US" dirty="0">
                <a:sym typeface="+mn-ea"/>
              </a:rPr>
              <a:t>，*”，操作为“</a:t>
            </a:r>
            <a:r>
              <a:rPr lang="en-US" altLang="zh-CN" dirty="0">
                <a:sym typeface="+mn-ea"/>
              </a:rPr>
              <a:t>halt</a:t>
            </a:r>
            <a:r>
              <a:rPr lang="zh-CN" altLang="en-US" dirty="0">
                <a:sym typeface="+mn-ea"/>
              </a:rPr>
              <a:t>，*，</a:t>
            </a:r>
            <a:r>
              <a:rPr lang="en-US" altLang="zh-CN" dirty="0">
                <a:sym typeface="+mn-ea"/>
              </a:rPr>
              <a:t>H</a:t>
            </a:r>
            <a:r>
              <a:rPr lang="zh-CN" altLang="en-US" dirty="0">
                <a:sym typeface="+mn-ea"/>
              </a:rPr>
              <a:t>”</a:t>
            </a:r>
            <a:r>
              <a:rPr lang="en-US" altLang="zh-CN" dirty="0">
                <a:sym typeface="+mn-ea"/>
              </a:rPr>
              <a:t>,</a:t>
            </a:r>
          </a:p>
          <a:p>
            <a:r>
              <a:rPr lang="en-US" altLang="zh-CN" dirty="0">
                <a:sym typeface="+mn-ea"/>
              </a:rPr>
              <a:t>“x</a:t>
            </a:r>
            <a:r>
              <a:rPr lang="zh-CN" altLang="en-US" dirty="0">
                <a:sym typeface="+mn-ea"/>
              </a:rPr>
              <a:t>、</a:t>
            </a:r>
            <a:r>
              <a:rPr lang="en-US" altLang="zh-CN" dirty="0">
                <a:sym typeface="+mn-ea"/>
              </a:rPr>
              <a:t>y</a:t>
            </a:r>
            <a:r>
              <a:rPr lang="zh-CN" altLang="en-US" dirty="0">
                <a:sym typeface="+mn-ea"/>
              </a:rPr>
              <a:t>变成</a:t>
            </a:r>
            <a:r>
              <a:rPr lang="en-US" altLang="zh-CN" dirty="0">
                <a:sym typeface="+mn-ea"/>
              </a:rPr>
              <a:t>“##0##1##1##1**”</a:t>
            </a:r>
            <a:endParaRPr lang="en-US" altLang="zh-CN" dirty="0"/>
          </a:p>
          <a:p>
            <a:endParaRPr lang="en-US" altLang="zh-CN" dirty="0">
              <a:sym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922622" y="1077754"/>
            <a:ext cx="5324475" cy="147732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dirty="0">
                <a:sym typeface="+mn-ea"/>
              </a:rPr>
              <a:t>状态为“</a:t>
            </a:r>
            <a:r>
              <a:rPr lang="en-US" altLang="zh-CN" dirty="0" err="1">
                <a:sym typeface="+mn-ea"/>
              </a:rPr>
              <a:t>noncarry</a:t>
            </a:r>
            <a:r>
              <a:rPr lang="zh-CN" altLang="en-US" dirty="0">
                <a:sym typeface="+mn-ea"/>
              </a:rPr>
              <a:t>，</a:t>
            </a:r>
            <a:r>
              <a:rPr lang="en-US" altLang="zh-CN" dirty="0">
                <a:sym typeface="+mn-ea"/>
              </a:rPr>
              <a:t>#”</a:t>
            </a:r>
            <a:r>
              <a:rPr lang="zh-CN" altLang="en-US" dirty="0">
                <a:sym typeface="+mn-ea"/>
              </a:rPr>
              <a:t>，操作为“</a:t>
            </a:r>
            <a:r>
              <a:rPr lang="en-US" altLang="zh-CN" dirty="0" err="1">
                <a:sym typeface="+mn-ea"/>
              </a:rPr>
              <a:t>noncarrys</a:t>
            </a:r>
            <a:r>
              <a:rPr lang="zh-CN" altLang="en-US" dirty="0">
                <a:sym typeface="+mn-ea"/>
              </a:rPr>
              <a:t>，</a:t>
            </a:r>
            <a:r>
              <a:rPr lang="en-US" altLang="zh-CN" dirty="0">
                <a:sym typeface="+mn-ea"/>
              </a:rPr>
              <a:t>#</a:t>
            </a:r>
            <a:r>
              <a:rPr lang="zh-CN" altLang="en-US" dirty="0">
                <a:sym typeface="+mn-ea"/>
              </a:rPr>
              <a:t>，</a:t>
            </a:r>
            <a:r>
              <a:rPr lang="en-US" altLang="zh-CN" dirty="0">
                <a:sym typeface="+mn-ea"/>
              </a:rPr>
              <a:t>R</a:t>
            </a:r>
            <a:r>
              <a:rPr lang="zh-CN" altLang="en-US" dirty="0">
                <a:sym typeface="+mn-ea"/>
              </a:rPr>
              <a:t>”，</a:t>
            </a:r>
          </a:p>
          <a:p>
            <a:r>
              <a:rPr lang="en-US" altLang="zh-CN" dirty="0">
                <a:sym typeface="+mn-ea"/>
              </a:rPr>
              <a:t>“x</a:t>
            </a:r>
            <a:r>
              <a:rPr lang="zh-CN" altLang="en-US" dirty="0">
                <a:sym typeface="+mn-ea"/>
              </a:rPr>
              <a:t>、</a:t>
            </a:r>
            <a:r>
              <a:rPr lang="en-US" altLang="zh-CN" dirty="0">
                <a:sym typeface="+mn-ea"/>
              </a:rPr>
              <a:t>y</a:t>
            </a:r>
            <a:r>
              <a:rPr lang="zh-CN" altLang="en-US" dirty="0">
                <a:sym typeface="+mn-ea"/>
              </a:rPr>
              <a:t>变成</a:t>
            </a:r>
            <a:r>
              <a:rPr lang="en-US" altLang="zh-CN" dirty="0">
                <a:sym typeface="+mn-ea"/>
              </a:rPr>
              <a:t>“##0##1#10#01**”</a:t>
            </a:r>
            <a:endParaRPr lang="en-US" altLang="zh-CN" dirty="0"/>
          </a:p>
          <a:p>
            <a:r>
              <a:rPr lang="zh-CN" altLang="en-US" dirty="0">
                <a:sym typeface="+mn-ea"/>
              </a:rPr>
              <a:t>状态为“</a:t>
            </a:r>
            <a:r>
              <a:rPr lang="en-US" altLang="zh-CN" dirty="0" err="1">
                <a:sym typeface="+mn-ea"/>
              </a:rPr>
              <a:t>noncarrys</a:t>
            </a:r>
            <a:r>
              <a:rPr lang="zh-CN" altLang="en-US" dirty="0">
                <a:sym typeface="+mn-ea"/>
              </a:rPr>
              <a:t>，</a:t>
            </a:r>
            <a:r>
              <a:rPr lang="en-US" altLang="zh-CN" dirty="0">
                <a:sym typeface="+mn-ea"/>
              </a:rPr>
              <a:t>1”</a:t>
            </a:r>
            <a:r>
              <a:rPr lang="zh-CN" altLang="en-US" dirty="0">
                <a:sym typeface="+mn-ea"/>
              </a:rPr>
              <a:t>，操作为“</a:t>
            </a:r>
            <a:r>
              <a:rPr lang="en-US" altLang="zh-CN" dirty="0" err="1">
                <a:sym typeface="+mn-ea"/>
              </a:rPr>
              <a:t>inc</a:t>
            </a:r>
            <a:r>
              <a:rPr lang="zh-CN" altLang="en-US" dirty="0">
                <a:sym typeface="+mn-ea"/>
              </a:rPr>
              <a:t>，</a:t>
            </a:r>
            <a:r>
              <a:rPr lang="en-US" altLang="zh-CN" dirty="0">
                <a:sym typeface="+mn-ea"/>
              </a:rPr>
              <a:t>#</a:t>
            </a:r>
            <a:r>
              <a:rPr lang="zh-CN" altLang="en-US" dirty="0">
                <a:sym typeface="+mn-ea"/>
              </a:rPr>
              <a:t>，</a:t>
            </a:r>
            <a:r>
              <a:rPr lang="en-US" altLang="zh-CN" dirty="0">
                <a:sym typeface="+mn-ea"/>
              </a:rPr>
              <a:t> R</a:t>
            </a:r>
            <a:r>
              <a:rPr lang="zh-CN" altLang="en-US" dirty="0">
                <a:sym typeface="+mn-ea"/>
              </a:rPr>
              <a:t>”，</a:t>
            </a:r>
          </a:p>
          <a:p>
            <a:r>
              <a:rPr lang="en-US" altLang="zh-CN" dirty="0">
                <a:sym typeface="+mn-ea"/>
              </a:rPr>
              <a:t>“x</a:t>
            </a:r>
            <a:r>
              <a:rPr lang="zh-CN" altLang="en-US" dirty="0">
                <a:sym typeface="+mn-ea"/>
              </a:rPr>
              <a:t>、</a:t>
            </a:r>
            <a:r>
              <a:rPr lang="en-US" altLang="zh-CN" dirty="0">
                <a:sym typeface="+mn-ea"/>
              </a:rPr>
              <a:t>y</a:t>
            </a:r>
            <a:r>
              <a:rPr lang="zh-CN" altLang="en-US" dirty="0">
                <a:sym typeface="+mn-ea"/>
              </a:rPr>
              <a:t>变成</a:t>
            </a:r>
            <a:r>
              <a:rPr lang="en-US" altLang="zh-CN" dirty="0">
                <a:sym typeface="+mn-ea"/>
              </a:rPr>
              <a:t>“##0##1##0#01**”</a:t>
            </a:r>
            <a:endParaRPr lang="en-US" altLang="zh-CN" dirty="0"/>
          </a:p>
          <a:p>
            <a:endParaRPr lang="zh-CN" altLang="en-US" dirty="0">
              <a:sym typeface="+mn-ea"/>
            </a:endParaRP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58C71206-7CAF-4DDB-BC6C-913F59A02DC4}"/>
              </a:ext>
            </a:extLst>
          </p:cNvPr>
          <p:cNvSpPr txBox="1"/>
          <p:nvPr/>
        </p:nvSpPr>
        <p:spPr>
          <a:xfrm>
            <a:off x="9573915" y="143616"/>
            <a:ext cx="11176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by</a:t>
            </a:r>
            <a:r>
              <a:rPr lang="zh-CN" altLang="en-US" dirty="0"/>
              <a:t>康雅玲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3326607" y="1492569"/>
            <a:ext cx="5514975" cy="2649379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zh-CN" altLang="en-US"/>
              <a:t>一、末尾有俩个</a:t>
            </a:r>
            <a:r>
              <a:rPr lang="en-US" altLang="zh-CN"/>
              <a:t>*</a:t>
            </a:r>
            <a:r>
              <a:rPr lang="zh-CN" altLang="en-US"/>
              <a:t>，是为了如果最高位需要进位，有位置可以进位成</a:t>
            </a:r>
            <a:r>
              <a:rPr lang="en-US" altLang="zh-CN"/>
              <a:t>1</a:t>
            </a:r>
            <a:r>
              <a:rPr lang="zh-CN" altLang="en-US"/>
              <a:t>，同时还剩一个</a:t>
            </a:r>
            <a:r>
              <a:rPr lang="en-US" altLang="zh-CN"/>
              <a:t>*</a:t>
            </a:r>
            <a:r>
              <a:rPr lang="zh-CN" altLang="en-US"/>
              <a:t>，来停止图灵机的计算。</a:t>
            </a:r>
          </a:p>
          <a:p>
            <a:r>
              <a:rPr lang="zh-CN" altLang="en-US"/>
              <a:t>二、</a:t>
            </a:r>
            <a:r>
              <a:rPr lang="en-US" altLang="zh-CN"/>
              <a:t>#</a:t>
            </a:r>
            <a:r>
              <a:rPr lang="zh-CN" altLang="en-US"/>
              <a:t>为空白，不读出来，则最终结果显示为</a:t>
            </a:r>
            <a:r>
              <a:rPr lang="en-US" altLang="zh-CN"/>
              <a:t>”0111“</a:t>
            </a:r>
            <a:r>
              <a:rPr lang="zh-CN" altLang="en-US"/>
              <a:t>，这是从左往右按高位到低位的顺序排列，表示的二进制为</a:t>
            </a:r>
            <a:r>
              <a:rPr lang="en-US" altLang="zh-CN"/>
              <a:t>“1110”</a:t>
            </a:r>
            <a:r>
              <a:rPr lang="zh-CN" altLang="en-US"/>
              <a:t>，换算成十进制为</a:t>
            </a:r>
            <a:r>
              <a:rPr lang="en-US" altLang="zh-CN"/>
              <a:t>“14”</a:t>
            </a: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DEE30135-9F0D-4B15-BA91-94F33CE16787}"/>
              </a:ext>
            </a:extLst>
          </p:cNvPr>
          <p:cNvSpPr txBox="1"/>
          <p:nvPr/>
        </p:nvSpPr>
        <p:spPr>
          <a:xfrm>
            <a:off x="9573915" y="143616"/>
            <a:ext cx="11176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by</a:t>
            </a:r>
            <a:r>
              <a:rPr lang="zh-CN" altLang="en-US" dirty="0"/>
              <a:t>康雅玲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803</Words>
  <Application>Microsoft Office PowerPoint</Application>
  <PresentationFormat>宽屏</PresentationFormat>
  <Paragraphs>73</Paragraphs>
  <Slides>4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4</vt:i4>
      </vt:variant>
    </vt:vector>
  </HeadingPairs>
  <TitlesOfParts>
    <vt:vector size="9" baseType="lpstr">
      <vt:lpstr>等线</vt:lpstr>
      <vt:lpstr>等线 Light</vt:lpstr>
      <vt:lpstr>Arial</vt:lpstr>
      <vt:lpstr>Calibri</vt:lpstr>
      <vt:lpstr>Office 主题​​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kangkang</dc:creator>
  <cp:lastModifiedBy>webuser</cp:lastModifiedBy>
  <cp:revision>11</cp:revision>
  <dcterms:created xsi:type="dcterms:W3CDTF">2025-09-10T09:56:00Z</dcterms:created>
  <dcterms:modified xsi:type="dcterms:W3CDTF">2025-09-11T09:27:35Z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F6068203B4FD4C03BCB1FDC2F52D41E1_12</vt:lpwstr>
  </property>
  <property fmtid="{D5CDD505-2E9C-101B-9397-08002B2CF9AE}" pid="3" name="KSOProductBuildVer">
    <vt:lpwstr>2052-12.1.0.22529</vt:lpwstr>
  </property>
</Properties>
</file>